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800" b="1" dirty="0">
                <a:solidFill>
                  <a:schemeClr val="tx1"/>
                </a:solidFill>
              </a:rPr>
              <a:t>Tranches</a:t>
            </a:r>
            <a:r>
              <a:rPr lang="fr-FR" sz="2800" b="1" baseline="0" dirty="0">
                <a:solidFill>
                  <a:schemeClr val="tx1"/>
                </a:solidFill>
              </a:rPr>
              <a:t> d’âge des visiteurs inscrits en 2020</a:t>
            </a:r>
            <a:endParaRPr lang="fr-FR" sz="28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111138451443558E-2"/>
          <c:y val="0.27592592592592596"/>
          <c:w val="0.93888888888888888"/>
          <c:h val="0.66273075240594925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7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AFF-4FE5-92E8-78C958788677}"/>
              </c:ext>
            </c:extLst>
          </c:dPt>
          <c:dPt>
            <c:idx val="1"/>
            <c:bubble3D val="0"/>
            <c:explosion val="7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AFF-4FE5-92E8-78C958788677}"/>
              </c:ext>
            </c:extLst>
          </c:dPt>
          <c:dPt>
            <c:idx val="2"/>
            <c:bubble3D val="0"/>
            <c:explosion val="6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AFF-4FE5-92E8-78C958788677}"/>
              </c:ext>
            </c:extLst>
          </c:dPt>
          <c:dPt>
            <c:idx val="3"/>
            <c:bubble3D val="0"/>
            <c:explosion val="9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AFF-4FE5-92E8-78C95878867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5041E1D7-EE8D-41CF-983E-B287CADB4B50}" type="PERCENTAGE">
                      <a:rPr lang="en-US" sz="2800"/>
                      <a:pPr/>
                      <a:t>[POURCENTAGE]</a:t>
                    </a:fld>
                    <a:endParaRPr lang="fr-FR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AFF-4FE5-92E8-78C95878867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015359251968504"/>
                  <c:y val="-0.15444604841061535"/>
                </c:manualLayout>
              </c:layout>
              <c:tx>
                <c:rich>
                  <a:bodyPr/>
                  <a:lstStyle/>
                  <a:p>
                    <a:fld id="{56A536AE-A7FA-4C1A-92CB-EDF858BBDBBA}" type="PERCENTAGE">
                      <a:rPr lang="en-US" sz="2800" u="sng"/>
                      <a:pPr/>
                      <a:t>[POURCENTAGE]</a:t>
                    </a:fld>
                    <a:endParaRPr lang="fr-FR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AFF-4FE5-92E8-78C95878867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9.1835958005249338E-2"/>
                  <c:y val="-0.11971041119860018"/>
                </c:manualLayout>
              </c:layout>
              <c:tx>
                <c:rich>
                  <a:bodyPr/>
                  <a:lstStyle/>
                  <a:p>
                    <a:fld id="{846AB7EF-28A7-462E-8011-34D31D937F6E}" type="PERCENTAGE">
                      <a:rPr lang="en-US" sz="2800"/>
                      <a:pPr/>
                      <a:t>[POURCENTAGE]</a:t>
                    </a:fld>
                    <a:endParaRPr lang="fr-FR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AFF-4FE5-92E8-78C95878867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62BAE0B4-8267-4327-9597-479025E55ADE}" type="PERCENTAGE">
                      <a:rPr lang="en-US" sz="2800"/>
                      <a:pPr/>
                      <a:t>[POURCENTAGE]</a:t>
                    </a:fld>
                    <a:endParaRPr lang="fr-FR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AFF-4FE5-92E8-78C95878867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Age!$K$28:$K$31</c:f>
              <c:strCache>
                <c:ptCount val="4"/>
                <c:pt idx="0">
                  <c:v>moins de 30 ans</c:v>
                </c:pt>
                <c:pt idx="1">
                  <c:v>30-40 ans</c:v>
                </c:pt>
                <c:pt idx="2">
                  <c:v>40-50 ans</c:v>
                </c:pt>
                <c:pt idx="3">
                  <c:v>50-60 ans</c:v>
                </c:pt>
              </c:strCache>
            </c:strRef>
          </c:cat>
          <c:val>
            <c:numRef>
              <c:f>Age!$L$28:$L$31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9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AFF-4FE5-92E8-78C95878867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8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0.67026</cdr:x>
      <cdr:y>0.25404</cdr:y>
    </cdr:from>
    <cdr:to>
      <cdr:x>0.74526</cdr:x>
      <cdr:y>0.38737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8171848" y="174217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2400" b="1" dirty="0"/>
            <a:t>Moins de trente ans</a:t>
          </a:r>
        </a:p>
      </cdr:txBody>
    </cdr:sp>
  </cdr:relSizeAnchor>
  <cdr:relSizeAnchor xmlns:cdr="http://schemas.openxmlformats.org/drawingml/2006/chartDrawing">
    <cdr:from>
      <cdr:x>0.77526</cdr:x>
      <cdr:y>0.67228</cdr:y>
    </cdr:from>
    <cdr:to>
      <cdr:x>0.85026</cdr:x>
      <cdr:y>0.80561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9452008" y="46105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0.20289</cdr:x>
      <cdr:y>0.73544</cdr:y>
    </cdr:from>
    <cdr:to>
      <cdr:x>0.27789</cdr:x>
      <cdr:y>0.86877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2473693" y="50436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0.28342</cdr:x>
      <cdr:y>0.41684</cdr:y>
    </cdr:from>
    <cdr:to>
      <cdr:x>0.35842</cdr:x>
      <cdr:y>0.55018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3455469" y="28587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0.26132</cdr:x>
      <cdr:y>0.25123</cdr:y>
    </cdr:from>
    <cdr:to>
      <cdr:x>0.33632</cdr:x>
      <cdr:y>0.38456</cdr:y>
    </cdr:to>
    <cdr:sp macro="" textlink="">
      <cdr:nvSpPr>
        <cdr:cNvPr id="6" name="ZoneTexte 5"/>
        <cdr:cNvSpPr txBox="1"/>
      </cdr:nvSpPr>
      <cdr:spPr>
        <a:xfrm xmlns:a="http://schemas.openxmlformats.org/drawingml/2006/main">
          <a:off x="3185961" y="17229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2400" b="1" dirty="0"/>
            <a:t>50 – 60 ans</a:t>
          </a:r>
        </a:p>
      </cdr:txBody>
    </cdr:sp>
  </cdr:relSizeAnchor>
  <cdr:relSizeAnchor xmlns:cdr="http://schemas.openxmlformats.org/drawingml/2006/chartDrawing">
    <cdr:from>
      <cdr:x>0.22658</cdr:x>
      <cdr:y>0.72</cdr:y>
    </cdr:from>
    <cdr:to>
      <cdr:x>0.30158</cdr:x>
      <cdr:y>0.85333</cdr:y>
    </cdr:to>
    <cdr:sp macro="" textlink="">
      <cdr:nvSpPr>
        <cdr:cNvPr id="7" name="ZoneTexte 6"/>
        <cdr:cNvSpPr txBox="1"/>
      </cdr:nvSpPr>
      <cdr:spPr>
        <a:xfrm xmlns:a="http://schemas.openxmlformats.org/drawingml/2006/main">
          <a:off x="2762451" y="49377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2400" b="1" dirty="0"/>
            <a:t>40 - 50 ans</a:t>
          </a:r>
        </a:p>
      </cdr:txBody>
    </cdr:sp>
  </cdr:relSizeAnchor>
  <cdr:relSizeAnchor xmlns:cdr="http://schemas.openxmlformats.org/drawingml/2006/chartDrawing">
    <cdr:from>
      <cdr:x>0.75947</cdr:x>
      <cdr:y>0.71018</cdr:y>
    </cdr:from>
    <cdr:to>
      <cdr:x>0.83447</cdr:x>
      <cdr:y>0.84351</cdr:y>
    </cdr:to>
    <cdr:sp macro="" textlink="">
      <cdr:nvSpPr>
        <cdr:cNvPr id="8" name="ZoneTexte 7"/>
        <cdr:cNvSpPr txBox="1"/>
      </cdr:nvSpPr>
      <cdr:spPr>
        <a:xfrm xmlns:a="http://schemas.openxmlformats.org/drawingml/2006/main">
          <a:off x="9259503" y="487038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2400" b="1" dirty="0"/>
            <a:t>30 – 40 ans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D4BB-BD5D-483E-AC49-F1CF36E4B17F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A90B-84E4-4A10-BDDF-9CBC274F0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41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D4BB-BD5D-483E-AC49-F1CF36E4B17F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A90B-84E4-4A10-BDDF-9CBC274F0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59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D4BB-BD5D-483E-AC49-F1CF36E4B17F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A90B-84E4-4A10-BDDF-9CBC274F0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4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D4BB-BD5D-483E-AC49-F1CF36E4B17F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A90B-84E4-4A10-BDDF-9CBC274F0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22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D4BB-BD5D-483E-AC49-F1CF36E4B17F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A90B-84E4-4A10-BDDF-9CBC274F0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93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D4BB-BD5D-483E-AC49-F1CF36E4B17F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A90B-84E4-4A10-BDDF-9CBC274F0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0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D4BB-BD5D-483E-AC49-F1CF36E4B17F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A90B-84E4-4A10-BDDF-9CBC274F0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26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D4BB-BD5D-483E-AC49-F1CF36E4B17F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A90B-84E4-4A10-BDDF-9CBC274F0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54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D4BB-BD5D-483E-AC49-F1CF36E4B17F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A90B-84E4-4A10-BDDF-9CBC274F0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87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D4BB-BD5D-483E-AC49-F1CF36E4B17F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A90B-84E4-4A10-BDDF-9CBC274F0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28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D4BB-BD5D-483E-AC49-F1CF36E4B17F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A90B-84E4-4A10-BDDF-9CBC274F0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85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4D4BB-BD5D-483E-AC49-F1CF36E4B17F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CA90B-84E4-4A10-BDDF-9CBC274F0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6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>
            <p:extLst/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22116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Compte Microsoft</cp:lastModifiedBy>
  <cp:revision>1</cp:revision>
  <dcterms:created xsi:type="dcterms:W3CDTF">2021-06-26T22:06:51Z</dcterms:created>
  <dcterms:modified xsi:type="dcterms:W3CDTF">2021-06-26T22:07:28Z</dcterms:modified>
</cp:coreProperties>
</file>