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800" b="1" dirty="0">
                <a:solidFill>
                  <a:schemeClr val="tx1"/>
                </a:solidFill>
              </a:rPr>
              <a:t>Tranches</a:t>
            </a:r>
            <a:r>
              <a:rPr lang="fr-FR" sz="2800" b="1" baseline="0" dirty="0">
                <a:solidFill>
                  <a:schemeClr val="tx1"/>
                </a:solidFill>
              </a:rPr>
              <a:t> d’âge des visiteurs en 2022-2023</a:t>
            </a:r>
          </a:p>
          <a:p>
            <a:pPr>
              <a:defRPr/>
            </a:pPr>
            <a:endParaRPr lang="fr-FR" sz="28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1527805118110237E-2"/>
          <c:y val="0.21666666666666667"/>
          <c:w val="0.93888888888888888"/>
          <c:h val="0.6627307524059492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1AFF-4FE5-92E8-78C958788677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1AFF-4FE5-92E8-78C958788677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1AFF-4FE5-92E8-78C958788677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1AFF-4FE5-92E8-78C958788677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9-BE18-42E1-A295-D9451F0A198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5041E1D7-EE8D-41CF-983E-B287CADB4B50}" type="PERCENTAGE">
                      <a:rPr lang="en-US" sz="2800"/>
                      <a:pPr/>
                      <a:t>[POURCENTAGE]</a:t>
                    </a:fld>
                    <a:endParaRPr lang="fr-FR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AFF-4FE5-92E8-78C958788677}"/>
                </c:ext>
              </c:extLst>
            </c:dLbl>
            <c:dLbl>
              <c:idx val="1"/>
              <c:layout>
                <c:manualLayout>
                  <c:x val="-0.10361925853018372"/>
                  <c:y val="5.573913677456984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6A536AE-A7FA-4C1A-92CB-EDF858BBDBBA}" type="PERCENTAGE">
                      <a:rPr lang="en-US" sz="2800" u="sng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[POURCENTAGE]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072916666666668E-2"/>
                      <c:h val="6.329629629629629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AFF-4FE5-92E8-78C958788677}"/>
                </c:ext>
              </c:extLst>
            </c:dLbl>
            <c:dLbl>
              <c:idx val="2"/>
              <c:layout>
                <c:manualLayout>
                  <c:x val="-6.8580708661417328E-2"/>
                  <c:y val="-0.18082152230971135"/>
                </c:manualLayout>
              </c:layout>
              <c:tx>
                <c:rich>
                  <a:bodyPr/>
                  <a:lstStyle/>
                  <a:p>
                    <a:fld id="{846AB7EF-28A7-462E-8011-34D31D937F6E}" type="PERCENTAGE">
                      <a:rPr lang="en-US" sz="2800"/>
                      <a:pPr/>
                      <a:t>[POURCENTAGE]</a:t>
                    </a:fld>
                    <a:endParaRPr lang="fr-FR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AFF-4FE5-92E8-78C958788677}"/>
                </c:ext>
              </c:extLst>
            </c:dLbl>
            <c:dLbl>
              <c:idx val="3"/>
              <c:layout>
                <c:manualLayout>
                  <c:x val="0.12177042322834639"/>
                  <c:y val="-4.3350831146106737E-4"/>
                </c:manualLayout>
              </c:layout>
              <c:tx>
                <c:rich>
                  <a:bodyPr/>
                  <a:lstStyle/>
                  <a:p>
                    <a:fld id="{62BAE0B4-8267-4327-9597-479025E55ADE}" type="PERCENTAGE">
                      <a:rPr lang="en-US" sz="2800"/>
                      <a:pPr/>
                      <a:t>[POURCENTAGE]</a:t>
                    </a:fld>
                    <a:endParaRPr lang="fr-FR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AFF-4FE5-92E8-78C958788677}"/>
                </c:ext>
              </c:extLst>
            </c:dLbl>
            <c:dLbl>
              <c:idx val="4"/>
              <c:layout>
                <c:manualLayout>
                  <c:x val="5.3900918635170526E-2"/>
                  <c:y val="0.1017317002041411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B24AD4C-0B65-4961-BBE1-6F7E4C42CD7F}" type="PERCENTAGE">
                      <a:rPr lang="en-US" sz="280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[POURCENTAGE]</a:t>
                    </a:fld>
                    <a:endParaRPr lang="fr-F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166666666666669E-2"/>
                      <c:h val="6.478710994459026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E18-42E1-A295-D9451F0A19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Age!$K$28:$K$32</c:f>
              <c:strCache>
                <c:ptCount val="5"/>
                <c:pt idx="0">
                  <c:v>moins de 30 ans</c:v>
                </c:pt>
                <c:pt idx="1">
                  <c:v>30-40 ans</c:v>
                </c:pt>
                <c:pt idx="2">
                  <c:v>40-50 ans</c:v>
                </c:pt>
                <c:pt idx="3">
                  <c:v>50-60 ans</c:v>
                </c:pt>
                <c:pt idx="4">
                  <c:v>Plus de 60 ans</c:v>
                </c:pt>
              </c:strCache>
            </c:strRef>
          </c:cat>
          <c:val>
            <c:numRef>
              <c:f>Age!$L$28:$L$32</c:f>
              <c:numCache>
                <c:formatCode>General</c:formatCode>
                <c:ptCount val="5"/>
                <c:pt idx="0">
                  <c:v>6</c:v>
                </c:pt>
                <c:pt idx="1">
                  <c:v>21</c:v>
                </c:pt>
                <c:pt idx="2">
                  <c:v>20</c:v>
                </c:pt>
                <c:pt idx="3">
                  <c:v>28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AFF-4FE5-92E8-78C95878867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8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0.4825</cdr:x>
      <cdr:y>0.14692</cdr:y>
    </cdr:from>
    <cdr:to>
      <cdr:x>0.5575</cdr:x>
      <cdr:y>0.28025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5882640" y="1007608"/>
          <a:ext cx="914400" cy="914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2400" b="1" dirty="0"/>
            <a:t>Moins de 30 ans</a:t>
          </a:r>
        </a:p>
      </cdr:txBody>
    </cdr:sp>
  </cdr:relSizeAnchor>
  <cdr:relSizeAnchor xmlns:cdr="http://schemas.openxmlformats.org/drawingml/2006/chartDrawing">
    <cdr:from>
      <cdr:x>0.77526</cdr:x>
      <cdr:y>0.67228</cdr:y>
    </cdr:from>
    <cdr:to>
      <cdr:x>0.85026</cdr:x>
      <cdr:y>0.80561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9452008" y="46105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0.20289</cdr:x>
      <cdr:y>0.73544</cdr:y>
    </cdr:from>
    <cdr:to>
      <cdr:x>0.27789</cdr:x>
      <cdr:y>0.86877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2473693" y="50436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0.28342</cdr:x>
      <cdr:y>0.41684</cdr:y>
    </cdr:from>
    <cdr:to>
      <cdr:x>0.35842</cdr:x>
      <cdr:y>0.55018</cdr:y>
    </cdr:to>
    <cdr:sp macro="" textlink="">
      <cdr:nvSpPr>
        <cdr:cNvPr id="5" name="ZoneTexte 4"/>
        <cdr:cNvSpPr txBox="1"/>
      </cdr:nvSpPr>
      <cdr:spPr>
        <a:xfrm xmlns:a="http://schemas.openxmlformats.org/drawingml/2006/main">
          <a:off x="3455469" y="28587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0.16238</cdr:x>
      <cdr:y>0.63137</cdr:y>
    </cdr:from>
    <cdr:to>
      <cdr:x>0.23738</cdr:x>
      <cdr:y>0.7647</cdr:y>
    </cdr:to>
    <cdr:sp macro="" textlink="">
      <cdr:nvSpPr>
        <cdr:cNvPr id="6" name="ZoneTexte 5"/>
        <cdr:cNvSpPr txBox="1"/>
      </cdr:nvSpPr>
      <cdr:spPr>
        <a:xfrm xmlns:a="http://schemas.openxmlformats.org/drawingml/2006/main">
          <a:off x="1979783" y="4329948"/>
          <a:ext cx="914400" cy="914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2400" b="1" dirty="0"/>
            <a:t>50 – 60 ans</a:t>
          </a:r>
        </a:p>
      </cdr:txBody>
    </cdr:sp>
  </cdr:relSizeAnchor>
  <cdr:relSizeAnchor xmlns:cdr="http://schemas.openxmlformats.org/drawingml/2006/chartDrawing">
    <cdr:from>
      <cdr:x>0.66867</cdr:x>
      <cdr:y>0.71266</cdr:y>
    </cdr:from>
    <cdr:to>
      <cdr:x>0.74367</cdr:x>
      <cdr:y>0.84599</cdr:y>
    </cdr:to>
    <cdr:sp macro="" textlink="">
      <cdr:nvSpPr>
        <cdr:cNvPr id="7" name="ZoneTexte 6"/>
        <cdr:cNvSpPr txBox="1"/>
      </cdr:nvSpPr>
      <cdr:spPr>
        <a:xfrm xmlns:a="http://schemas.openxmlformats.org/drawingml/2006/main">
          <a:off x="8152433" y="4887430"/>
          <a:ext cx="914400" cy="914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2400" b="1" dirty="0"/>
            <a:t>40 - 50 ans</a:t>
          </a:r>
        </a:p>
      </cdr:txBody>
    </cdr:sp>
  </cdr:relSizeAnchor>
  <cdr:relSizeAnchor xmlns:cdr="http://schemas.openxmlformats.org/drawingml/2006/chartDrawing">
    <cdr:from>
      <cdr:x>0.68048</cdr:x>
      <cdr:y>0.29741</cdr:y>
    </cdr:from>
    <cdr:to>
      <cdr:x>0.77872</cdr:x>
      <cdr:y>0.43074</cdr:y>
    </cdr:to>
    <cdr:sp macro="" textlink="">
      <cdr:nvSpPr>
        <cdr:cNvPr id="8" name="ZoneTexte 7"/>
        <cdr:cNvSpPr txBox="1"/>
      </cdr:nvSpPr>
      <cdr:spPr>
        <a:xfrm xmlns:a="http://schemas.openxmlformats.org/drawingml/2006/main">
          <a:off x="8296420" y="2039665"/>
          <a:ext cx="1197776" cy="914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2400" b="1" dirty="0"/>
            <a:t>30 – 40 ans</a:t>
          </a:r>
        </a:p>
      </cdr:txBody>
    </cdr:sp>
  </cdr:relSizeAnchor>
  <cdr:relSizeAnchor xmlns:cdr="http://schemas.openxmlformats.org/drawingml/2006/chartDrawing">
    <cdr:from>
      <cdr:x>0.30096</cdr:x>
      <cdr:y>0.16457</cdr:y>
    </cdr:from>
    <cdr:to>
      <cdr:x>0.41917</cdr:x>
      <cdr:y>0.24283</cdr:y>
    </cdr:to>
    <cdr:sp macro="" textlink="">
      <cdr:nvSpPr>
        <cdr:cNvPr id="10" name="ZoneTexte 9">
          <a:extLst xmlns:a="http://schemas.openxmlformats.org/drawingml/2006/main">
            <a:ext uri="{FF2B5EF4-FFF2-40B4-BE49-F238E27FC236}">
              <a16:creationId xmlns:a16="http://schemas.microsoft.com/office/drawing/2014/main" id="{FFE17046-EF75-4298-9427-B7C495BA7C42}"/>
            </a:ext>
          </a:extLst>
        </cdr:cNvPr>
        <cdr:cNvSpPr txBox="1"/>
      </cdr:nvSpPr>
      <cdr:spPr>
        <a:xfrm xmlns:a="http://schemas.openxmlformats.org/drawingml/2006/main">
          <a:off x="3669264" y="1128624"/>
          <a:ext cx="1441216" cy="536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2400" b="1" dirty="0"/>
            <a:t>Plus de 60 ans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9BDF92-449D-4F8E-3871-E4C641A3D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DAD585-F638-DE44-7240-DBFB3E527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A8C2E2-2354-1F17-67C2-E88DF2E3B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2EF3-5A2D-4A55-8713-4AFCE6F245B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F92652-457B-28C6-1933-E96D9FD30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0CC2B7-AD79-6120-43D4-8595166D8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16A0-F6D8-483A-83B0-C4AB68168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82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3FBB7D-3248-1D86-8DC4-9FAB7A022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5596A1F-892F-A06F-B7A5-DD660A951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647C19-C42F-E410-96FB-0D70B57E1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2EF3-5A2D-4A55-8713-4AFCE6F245B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A948E6-18C9-00A2-E00D-ACD435F25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33819A-D15E-9D78-6C05-DD89EECEF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16A0-F6D8-483A-83B0-C4AB68168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30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EA3B5C4-96B6-BAE5-D29A-06530514B3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86FE03-128A-2799-BA7F-5E0C7F0E1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B45109-12E1-8E0B-FD4E-FB42D5F82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2EF3-5A2D-4A55-8713-4AFCE6F245B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0174DA-ED6F-7FF6-E5B8-AD2829604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895850-05DA-BF09-252C-DBC31B318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16A0-F6D8-483A-83B0-C4AB68168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23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8450A7-80E7-2CB3-49E8-15D095EDC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F7BF0E-9168-4077-A5C3-E28474A6F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43C5F-7A8E-53DC-B39A-A22D2CB95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2EF3-5A2D-4A55-8713-4AFCE6F245B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E8EA77-DCD5-B225-633C-406470F8C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874B24-06EC-31E5-8BC5-3AC050C27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16A0-F6D8-483A-83B0-C4AB68168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276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5E0614-EEB8-014F-050F-455AF030E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64D9BA-1C03-8A98-7731-76BC6A023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9770FB-1ED7-76C0-2209-B53B6D53C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2EF3-5A2D-4A55-8713-4AFCE6F245B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A33E68-BD16-DBA1-B690-F33DE47C3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57CB01-EC71-6D48-685F-EDBF68BB2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16A0-F6D8-483A-83B0-C4AB68168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65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C0AD23-B5C1-40A1-771A-EC3E1D3DD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FD202B-69BB-CFBC-74F7-AB155711DE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507336-573A-C1F9-D679-0AF33F346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07DB8C-D33A-88DB-5129-03881E029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2EF3-5A2D-4A55-8713-4AFCE6F245B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943C46-6A21-E971-2D75-F108F8F7A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42997A-3FAF-4C83-9B0B-AF6960E3F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16A0-F6D8-483A-83B0-C4AB68168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42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14D511-B797-BFC7-EEDF-25308B4C4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691221-18A3-44FC-51B8-712561A22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D58D62-2A63-94AE-86B9-EC2F2DBE9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99B0B2F-9F12-2D64-2A21-F06A895B30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90D3B5F-D824-19D7-6AB1-9AD133FD83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9714CDE-B1BB-59BF-7055-5A9114930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2EF3-5A2D-4A55-8713-4AFCE6F245B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5025BE5-50F0-5E3F-583B-CB18EBBBC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B76BC00-667F-BE8B-0639-52BED356D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16A0-F6D8-483A-83B0-C4AB68168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197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A7D19C-2D11-3E06-5BDB-D1AD897FB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B34D40E-C87D-A96E-6023-9B99B7CA6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2EF3-5A2D-4A55-8713-4AFCE6F245B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F32429E-A154-109F-D2C3-AF58633DA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7EBB931-378D-02EA-8409-3B2129E2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16A0-F6D8-483A-83B0-C4AB68168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58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F98A59A-7C4D-3781-4587-47B5F0CB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2EF3-5A2D-4A55-8713-4AFCE6F245B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2561CA8-60C0-1826-0F9A-68AB6AF91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FC2E3AC-647D-CFEE-BE0D-576AFE94A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16A0-F6D8-483A-83B0-C4AB68168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04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8E42F9-6DE7-6FED-5F8C-82205BAB8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3D2A21-C40C-8B71-8E68-C907F3640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A1ECBD-AD44-DEE8-9671-E999C7A42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3B8CED-ADBB-4922-6E88-DCD6D9758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2EF3-5A2D-4A55-8713-4AFCE6F245B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161032-9483-8682-3AC9-0E375C126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970B84-EC90-F1D8-5543-00052B167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16A0-F6D8-483A-83B0-C4AB68168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52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F9BAAC-933D-60B8-86A0-C8FE53ECF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803EEA4-AAA4-FFF0-9EA0-B77959CAF8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FD66AE1-02CA-C12F-4C8F-23F339235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30D9A9-F041-A082-1E06-3D7F7F2BC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2EF3-5A2D-4A55-8713-4AFCE6F245B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4C7BBC-70E8-6FC3-0E13-2CA37FC03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154429-024F-61B5-8550-8B55C2952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D16A0-F6D8-483A-83B0-C4AB68168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37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043BC42-2B80-2F18-8673-CD1366D8D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CF18F6-B641-4899-DC41-53BA4254B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9EACB4-5873-6443-6AA4-594A263CF5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E2EF3-5A2D-4A55-8713-4AFCE6F245B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C9B5DA-9EFE-BA77-2538-C75ABAFFE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ACB285-D0B8-239B-117F-A68874EBBA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D16A0-F6D8-483A-83B0-C4AB681684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490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46A4E5-AC2A-0C21-1C9E-7E6DC70830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AA926C-C224-2624-00D8-C1F75929A3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47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>
            <a:graphicFrameLocks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07610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Grand écran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corriol</dc:creator>
  <cp:lastModifiedBy>Pierre corriol</cp:lastModifiedBy>
  <cp:revision>1</cp:revision>
  <dcterms:created xsi:type="dcterms:W3CDTF">2023-11-09T15:30:44Z</dcterms:created>
  <dcterms:modified xsi:type="dcterms:W3CDTF">2023-11-09T15:30:51Z</dcterms:modified>
</cp:coreProperties>
</file>